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fonts/font7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"/>
  </p:notesMasterIdLst>
  <p:sldIdLst>
    <p:sldId id="257" r:id="rId3"/>
    <p:sldId id="598" r:id="rId5"/>
    <p:sldId id="626" r:id="rId6"/>
    <p:sldId id="627" r:id="rId7"/>
    <p:sldId id="624" r:id="rId8"/>
    <p:sldId id="631" r:id="rId9"/>
    <p:sldId id="633" r:id="rId10"/>
    <p:sldId id="632" r:id="rId11"/>
    <p:sldId id="363" r:id="rId12"/>
  </p:sldIdLst>
  <p:sldSz cx="9144000" cy="5143500" type="screen16x9"/>
  <p:notesSz cx="6858000" cy="9144000"/>
  <p:embeddedFontLst>
    <p:embeddedFont>
      <p:font typeface="微软雅黑" panose="020B0503020204020204" charset="-122"/>
      <p:regular r:id="rId16"/>
    </p:embeddedFont>
    <p:embeddedFont>
      <p:font typeface="楷体" panose="02010609060101010101" charset="-122"/>
      <p:regular r:id="rId17"/>
    </p:embeddedFont>
    <p:embeddedFont>
      <p:font typeface="Calibri" panose="020F0502020204030204" charset="0"/>
      <p:regular r:id="rId18"/>
      <p:bold r:id="rId19"/>
      <p:italic r:id="rId20"/>
      <p:boldItalic r:id="rId21"/>
    </p:embeddedFont>
    <p:embeddedFont>
      <p:font typeface="Impact" panose="020B0806030902050204" pitchFamily="34" charset="0"/>
      <p:regular r:id="rId22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CA09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1140" y="-486"/>
      </p:cViewPr>
      <p:guideLst>
        <p:guide orient="horz" pos="1709"/>
        <p:guide pos="289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2" Type="http://schemas.openxmlformats.org/officeDocument/2006/relationships/font" Target="fonts/font7.fntdata"/><Relationship Id="rId21" Type="http://schemas.openxmlformats.org/officeDocument/2006/relationships/font" Target="fonts/font6.fntdata"/><Relationship Id="rId20" Type="http://schemas.openxmlformats.org/officeDocument/2006/relationships/font" Target="fonts/font5.fntdata"/><Relationship Id="rId2" Type="http://schemas.openxmlformats.org/officeDocument/2006/relationships/theme" Target="theme/theme1.xml"/><Relationship Id="rId19" Type="http://schemas.openxmlformats.org/officeDocument/2006/relationships/font" Target="fonts/font4.fntdata"/><Relationship Id="rId18" Type="http://schemas.openxmlformats.org/officeDocument/2006/relationships/font" Target="fonts/font3.fntdata"/><Relationship Id="rId17" Type="http://schemas.openxmlformats.org/officeDocument/2006/relationships/font" Target="fonts/font2.fntdata"/><Relationship Id="rId16" Type="http://schemas.openxmlformats.org/officeDocument/2006/relationships/font" Target="fonts/font1.fntdata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3D06D9-27C4-4576-B2DC-9DFBB3BB360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88D2A-ED99-4DC2-9DFC-DAB6C4E2FE6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88D2A-ED99-4DC2-9DFC-DAB6C4E2FE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88D2A-ED99-4DC2-9DFC-DAB6C4E2FE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88D2A-ED99-4DC2-9DFC-DAB6C4E2FE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6835"/>
            <a:ext cx="3618230" cy="37274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23" name="文本占位符 22"/>
          <p:cNvSpPr>
            <a:spLocks noGrp="1"/>
          </p:cNvSpPr>
          <p:nvPr>
            <p:ph type="body" idx="13"/>
          </p:nvPr>
        </p:nvSpPr>
        <p:spPr>
          <a:xfrm>
            <a:off x="467360" y="706120"/>
            <a:ext cx="8199755" cy="36791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6835"/>
            <a:ext cx="5960745" cy="37274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23" name="文本占位符 22"/>
          <p:cNvSpPr>
            <a:spLocks noGrp="1"/>
          </p:cNvSpPr>
          <p:nvPr>
            <p:ph type="body" idx="13"/>
          </p:nvPr>
        </p:nvSpPr>
        <p:spPr>
          <a:xfrm>
            <a:off x="467360" y="706120"/>
            <a:ext cx="8199755" cy="36791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50000"/>
              </a:lnSpc>
              <a:defRPr sz="1600"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" y="-20955"/>
            <a:ext cx="9145270" cy="4751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组合 12"/>
          <p:cNvGrpSpPr/>
          <p:nvPr userDrawn="1"/>
        </p:nvGrpSpPr>
        <p:grpSpPr>
          <a:xfrm>
            <a:off x="-6350" y="4730750"/>
            <a:ext cx="9157335" cy="424815"/>
            <a:chOff x="-18879" y="5984701"/>
            <a:chExt cx="9157124" cy="583433"/>
          </a:xfrm>
        </p:grpSpPr>
        <p:sp>
          <p:nvSpPr>
            <p:cNvPr id="14" name="矩形 13"/>
            <p:cNvSpPr/>
            <p:nvPr userDrawn="1"/>
          </p:nvSpPr>
          <p:spPr>
            <a:xfrm>
              <a:off x="-18879" y="6028134"/>
              <a:ext cx="9157124" cy="540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5" name="直接连接符 14"/>
            <p:cNvCxnSpPr/>
            <p:nvPr userDrawn="1"/>
          </p:nvCxnSpPr>
          <p:spPr>
            <a:xfrm>
              <a:off x="-12700" y="5984701"/>
              <a:ext cx="9144000" cy="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矩形 11"/>
          <p:cNvSpPr/>
          <p:nvPr userDrawn="1"/>
        </p:nvSpPr>
        <p:spPr>
          <a:xfrm>
            <a:off x="-12700" y="-21590"/>
            <a:ext cx="9144635" cy="475234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457200" y="9599"/>
            <a:ext cx="8229600" cy="532285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16" name="矩形 15"/>
          <p:cNvSpPr/>
          <p:nvPr userDrawn="1"/>
        </p:nvSpPr>
        <p:spPr>
          <a:xfrm>
            <a:off x="251520" y="209136"/>
            <a:ext cx="144016" cy="144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7" name="直接连接符 16"/>
          <p:cNvCxnSpPr/>
          <p:nvPr userDrawn="1"/>
        </p:nvCxnSpPr>
        <p:spPr>
          <a:xfrm>
            <a:off x="-12700" y="483771"/>
            <a:ext cx="916326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 userDrawn="1"/>
        </p:nvSpPr>
        <p:spPr>
          <a:xfrm>
            <a:off x="7071360" y="4782820"/>
            <a:ext cx="20008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 b="1">
                <a:solidFill>
                  <a:schemeClr val="bg1"/>
                </a:solidFill>
                <a:latin typeface="+mn-ea"/>
              </a:rPr>
              <a:t>龙泽交易天机</a:t>
            </a:r>
            <a:endParaRPr lang="zh-CN" altLang="en-US" sz="1400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23" name="文本占位符 22"/>
          <p:cNvSpPr>
            <a:spLocks noGrp="1"/>
          </p:cNvSpPr>
          <p:nvPr>
            <p:ph type="body" idx="13"/>
          </p:nvPr>
        </p:nvSpPr>
        <p:spPr>
          <a:xfrm>
            <a:off x="467360" y="706120"/>
            <a:ext cx="8199755" cy="36791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1031" name="TextBox 10"/>
          <p:cNvSpPr txBox="1"/>
          <p:nvPr userDrawn="1"/>
        </p:nvSpPr>
        <p:spPr>
          <a:xfrm>
            <a:off x="996315" y="4822190"/>
            <a:ext cx="6163310" cy="227965"/>
          </a:xfrm>
          <a:prstGeom prst="rect">
            <a:avLst/>
          </a:prstGeom>
          <a:noFill/>
          <a:ln w="9525">
            <a:noFill/>
          </a:ln>
        </p:spPr>
        <p:txBody>
          <a:bodyPr lIns="0" anchor="t"/>
          <a:p>
            <a:pPr lvl="0"/>
            <a:r>
              <a:rPr lang="en-US" altLang="x-none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©</a:t>
            </a: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本培训教材属于正福操盘手内部高级培训教材！本教材只对内部学员公开，请严格保密！</a:t>
            </a:r>
            <a:r>
              <a:rPr lang="en-US" altLang="x-none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endParaRPr lang="en-US" altLang="x-none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 userDrawn="1"/>
        </p:nvSpPr>
        <p:spPr>
          <a:xfrm>
            <a:off x="8677275" y="4244975"/>
            <a:ext cx="753745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fld id="{9A0DB2DC-4C9A-4742-B13C-FB6460FD3503}" type="slidenum">
              <a:rPr lang="zh-CN" altLang="en-US" sz="1200">
                <a:solidFill>
                  <a:srgbClr val="C00000"/>
                </a:solidFill>
              </a:rPr>
            </a:fld>
            <a:endParaRPr lang="en-US" altLang="zh-CN" sz="1200">
              <a:solidFill>
                <a:srgbClr val="C00000"/>
              </a:solidFill>
            </a:endParaRPr>
          </a:p>
        </p:txBody>
      </p:sp>
      <p:sp>
        <p:nvSpPr>
          <p:cNvPr id="1030" name="矩形 14"/>
          <p:cNvSpPr/>
          <p:nvPr userDrawn="1"/>
        </p:nvSpPr>
        <p:spPr>
          <a:xfrm>
            <a:off x="6772910" y="11430"/>
            <a:ext cx="2385695" cy="27559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/>
            <a:r>
              <a:rPr lang="zh-CN" sz="12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专家论股</a:t>
            </a:r>
            <a:r>
              <a:rPr lang="en-US" altLang="zh-CN" sz="12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——</a:t>
            </a:r>
            <a:r>
              <a:rPr lang="zh-CN" altLang="zh-CN" sz="12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正福</a:t>
            </a:r>
            <a:r>
              <a:rPr lang="zh-CN" altLang="en-US" sz="12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操盘实战经典</a:t>
            </a:r>
            <a:endParaRPr lang="zh-CN" altLang="en-US" sz="12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2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charset="0"/>
        <a:buChar char="Ø"/>
        <a:defRPr sz="2000" kern="1200">
          <a:solidFill>
            <a:schemeClr val="accent1"/>
          </a:solidFill>
          <a:latin typeface="微软雅黑" panose="020B0503020204020204" charset="-122"/>
          <a:ea typeface="微软雅黑" panose="020B050302020402020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15.png"/><Relationship Id="rId7" Type="http://schemas.openxmlformats.org/officeDocument/2006/relationships/image" Target="../media/image14.png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图片 13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78"/>
          <a:stretch>
            <a:fillRect/>
          </a:stretch>
        </p:blipFill>
        <p:spPr bwMode="auto">
          <a:xfrm>
            <a:off x="6985" y="-88900"/>
            <a:ext cx="9177655" cy="4631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" name="Rectangle 13"/>
          <p:cNvSpPr txBox="1">
            <a:spLocks noChangeArrowheads="1"/>
          </p:cNvSpPr>
          <p:nvPr/>
        </p:nvSpPr>
        <p:spPr bwMode="auto">
          <a:xfrm>
            <a:off x="-18415" y="1480820"/>
            <a:ext cx="9181465" cy="28581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91419" tIns="45709" rIns="91419" bIns="45709" anchor="ctr"/>
          <a:lstStyle>
            <a:lvl1pPr marL="342900" indent="-3429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auto" hangingPunct="1">
              <a:lnSpc>
                <a:spcPts val="5700"/>
              </a:lnSpc>
              <a:spcBef>
                <a:spcPts val="0"/>
              </a:spcBef>
            </a:pPr>
            <a:r>
              <a:rPr lang="zh-CN" altLang="en-US" sz="3600" b="1" i="0" dirty="0" smtClean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龙泽交易天机</a:t>
            </a:r>
            <a:endParaRPr lang="zh-CN" altLang="en-US" sz="3600" b="1" i="0" dirty="0" smtClean="0">
              <a:solidFill>
                <a:schemeClr val="accent1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 eaLnBrk="1" fontAlgn="auto" hangingPunct="1">
              <a:lnSpc>
                <a:spcPts val="5700"/>
              </a:lnSpc>
              <a:spcBef>
                <a:spcPts val="0"/>
              </a:spcBef>
            </a:pPr>
            <a:r>
              <a:rPr lang="zh-CN" sz="2800" b="1" i="0" dirty="0" smtClean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黑马在线</a:t>
            </a:r>
            <a:r>
              <a:rPr lang="en-US" altLang="zh-CN" sz="2800" b="1" i="0" dirty="0" smtClean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——</a:t>
            </a:r>
            <a:r>
              <a:rPr lang="zh-CN" altLang="en-US" sz="2800" b="1" i="0" dirty="0" smtClean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均线实战利器</a:t>
            </a:r>
            <a:endParaRPr lang="zh-CN" altLang="en-US" sz="2800" b="1" i="0" dirty="0" smtClean="0">
              <a:solidFill>
                <a:schemeClr val="accent1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 eaLnBrk="1" fontAlgn="auto" hangingPunct="1">
              <a:lnSpc>
                <a:spcPts val="5700"/>
              </a:lnSpc>
              <a:spcBef>
                <a:spcPts val="0"/>
              </a:spcBef>
            </a:pPr>
            <a:endParaRPr lang="zh-CN" altLang="en-US" sz="2000" b="1" i="0" dirty="0" smtClean="0">
              <a:solidFill>
                <a:schemeClr val="accent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cxnSp>
        <p:nvCxnSpPr>
          <p:cNvPr id="92" name="直接连接符 91"/>
          <p:cNvCxnSpPr/>
          <p:nvPr/>
        </p:nvCxnSpPr>
        <p:spPr bwMode="auto">
          <a:xfrm>
            <a:off x="2679900" y="1115556"/>
            <a:ext cx="3927710" cy="0"/>
          </a:xfrm>
          <a:prstGeom prst="line">
            <a:avLst/>
          </a:prstGeom>
          <a:ln w="28575"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3136352" y="976879"/>
            <a:ext cx="2919095" cy="2870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zh-CN" altLang="en-US" sz="1200" b="0" dirty="0" smtClean="0">
                <a:solidFill>
                  <a:schemeClr val="bg1"/>
                </a:solidFill>
                <a:cs typeface="+mn-ea"/>
                <a:sym typeface="+mn-lt"/>
              </a:rPr>
              <a:t>资本逻辑  投资智慧  趋势为王  共赢财富 </a:t>
            </a:r>
            <a:endParaRPr lang="zh-CN" altLang="en-US" sz="1200" b="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9" advTm="0"/>
    </mc:Choice>
    <mc:Fallback>
      <p:transition advTm="0"/>
    </mc:Fallback>
  </mc:AlternateContent>
  <p:timing>
    <p:tnLst>
      <p:par>
        <p:cTn id="1" dur="indefinite" restart="never" nodeType="tmRoot"/>
      </p:par>
    </p:tnLst>
    <p:bldLst>
      <p:bldP spid="91" grpId="0" bldLvl="0" autoUpdateAnimBg="0"/>
      <p:bldP spid="91" grpId="1" bldLvl="0" autoUpdateAnimBg="0"/>
      <p:bldP spid="91" grpId="2" bldLvl="0" autoUpdateAnimBg="0"/>
      <p:bldP spid="91" grpId="3" bldLvl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923540" y="1340485"/>
            <a:ext cx="3769995" cy="469900"/>
            <a:chOff x="2779717" y="1741810"/>
            <a:chExt cx="3952875" cy="466725"/>
          </a:xfrm>
        </p:grpSpPr>
        <p:sp>
          <p:nvSpPr>
            <p:cNvPr id="6157" name="AutoShape 2"/>
            <p:cNvSpPr>
              <a:spLocks noChangeArrowheads="1"/>
            </p:cNvSpPr>
            <p:nvPr/>
          </p:nvSpPr>
          <p:spPr bwMode="gray">
            <a:xfrm>
              <a:off x="2779717" y="1802135"/>
              <a:ext cx="3952875" cy="36036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noFill/>
              <a:rou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>
                <a:defRPr/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5" name="AutoShape 7"/>
            <p:cNvSpPr>
              <a:spLocks noChangeArrowheads="1"/>
            </p:cNvSpPr>
            <p:nvPr/>
          </p:nvSpPr>
          <p:spPr bwMode="gray">
            <a:xfrm>
              <a:off x="3059832" y="1741810"/>
              <a:ext cx="3352800" cy="466725"/>
            </a:xfrm>
            <a:prstGeom prst="roundRect">
              <a:avLst>
                <a:gd name="adj" fmla="val 16667"/>
              </a:avLst>
            </a:prstGeom>
            <a:noFill/>
            <a:ln w="38100">
              <a:noFill/>
              <a:round/>
            </a:ln>
          </p:spPr>
          <p:txBody>
            <a:bodyPr wrap="none" anchor="ctr"/>
            <a:lstStyle/>
            <a:p>
              <a:pPr algn="ctr" latinLnBrk="1">
                <a:defRPr/>
              </a:pPr>
              <a:r>
                <a:rPr lang="zh-CN" altLang="en-US" sz="1600">
                  <a:solidFill>
                    <a:schemeClr val="bg1"/>
                  </a:solidFill>
                  <a:sym typeface="+mn-ea"/>
                </a:rPr>
                <a:t>均线与主力短线操盘的关系</a:t>
              </a:r>
              <a:endParaRPr kumimoji="1" lang="en-US" altLang="zh-CN" sz="1600" b="1" spc="300" dirty="0">
                <a:solidFill>
                  <a:schemeClr val="bg1"/>
                </a:solidFill>
                <a:effectLst/>
                <a:latin typeface="宋体" panose="02010600030101010101" pitchFamily="2" charset="-122"/>
                <a:cs typeface="+mn-ea"/>
                <a:sym typeface="+mn-ea"/>
              </a:endParaRPr>
            </a:p>
          </p:txBody>
        </p:sp>
      </p:grpSp>
      <p:sp>
        <p:nvSpPr>
          <p:cNvPr id="6159" name="AutoShape 11"/>
          <p:cNvSpPr>
            <a:spLocks noChangeArrowheads="1"/>
          </p:cNvSpPr>
          <p:nvPr/>
        </p:nvSpPr>
        <p:spPr bwMode="gray">
          <a:xfrm>
            <a:off x="2411730" y="1348740"/>
            <a:ext cx="507365" cy="40894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accent2"/>
          </a:solidFill>
          <a:ln w="28575">
            <a:solidFill>
              <a:schemeClr val="bg1"/>
            </a:solidFill>
            <a:miter lim="800000"/>
          </a:ln>
          <a:effectLst>
            <a:outerShdw dist="63500" dir="2212194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微软雅黑" panose="020B050302020402020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微软雅黑" panose="020B050302020402020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微软雅黑" panose="020B050302020402020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微软雅黑" panose="020B050302020402020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微软雅黑" panose="020B050302020402020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微软雅黑" panose="020B050302020402020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微软雅黑" panose="020B050302020402020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微软雅黑" panose="020B050302020402020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微软雅黑" panose="020B0503020204020204" charset="-122"/>
              </a:defRPr>
            </a:lvl9pPr>
          </a:lstStyle>
          <a:p>
            <a:pPr algn="ctr"/>
            <a:r>
              <a:rPr lang="en-US" altLang="ko-KR" sz="2000">
                <a:solidFill>
                  <a:schemeClr val="bg1"/>
                </a:solidFill>
                <a:latin typeface="Impact" panose="020B0806030902050204" pitchFamily="34" charset="0"/>
                <a:ea typeface="+mn-ea"/>
                <a:cs typeface="+mn-ea"/>
                <a:sym typeface="+mn-lt"/>
              </a:rPr>
              <a:t>1</a:t>
            </a:r>
            <a:endParaRPr lang="en-US" altLang="ko-KR" sz="2000">
              <a:solidFill>
                <a:schemeClr val="bg1"/>
              </a:solidFill>
              <a:latin typeface="Impact" panose="020B0806030902050204" pitchFamily="34" charset="0"/>
              <a:ea typeface="+mn-ea"/>
              <a:cs typeface="+mn-ea"/>
              <a:sym typeface="+mn-lt"/>
            </a:endParaRPr>
          </a:p>
        </p:txBody>
      </p:sp>
      <p:sp>
        <p:nvSpPr>
          <p:cNvPr id="17" name="AutoShape 7"/>
          <p:cNvSpPr>
            <a:spLocks noChangeArrowheads="1"/>
          </p:cNvSpPr>
          <p:nvPr/>
        </p:nvSpPr>
        <p:spPr bwMode="gray">
          <a:xfrm>
            <a:off x="3174365" y="1826260"/>
            <a:ext cx="3197860" cy="469900"/>
          </a:xfrm>
          <a:prstGeom prst="roundRect">
            <a:avLst>
              <a:gd name="adj" fmla="val 16667"/>
            </a:avLst>
          </a:prstGeom>
          <a:noFill/>
          <a:ln w="38100">
            <a:noFill/>
            <a:round/>
          </a:ln>
        </p:spPr>
        <p:txBody>
          <a:bodyPr wrap="none" anchor="ctr"/>
          <a:lstStyle/>
          <a:p>
            <a:pPr algn="ctr" latinLnBrk="1">
              <a:defRPr/>
            </a:pPr>
            <a:r>
              <a:rPr lang="zh-CN" altLang="en-US" sz="1600">
                <a:solidFill>
                  <a:schemeClr val="bg1"/>
                </a:solidFill>
                <a:sym typeface="+mn-ea"/>
              </a:rPr>
              <a:t>标题</a:t>
            </a:r>
            <a:r>
              <a:rPr lang="en-US" altLang="zh-CN" sz="1600">
                <a:solidFill>
                  <a:schemeClr val="bg1"/>
                </a:solidFill>
                <a:sym typeface="+mn-ea"/>
              </a:rPr>
              <a:t>2</a:t>
            </a:r>
            <a:endParaRPr kumimoji="1" lang="zh-CN" altLang="en-US" sz="1600" b="1" spc="300" dirty="0">
              <a:solidFill>
                <a:schemeClr val="bg1"/>
              </a:solidFill>
              <a:effectLst/>
              <a:latin typeface="宋体" panose="02010600030101010101" pitchFamily="2" charset="-122"/>
              <a:cs typeface="+mn-ea"/>
              <a:sym typeface="+mn-ea"/>
            </a:endParaRPr>
          </a:p>
        </p:txBody>
      </p:sp>
      <p:sp>
        <p:nvSpPr>
          <p:cNvPr id="2" name="标题 1"/>
          <p:cNvSpPr/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9" advTm="0"/>
    </mc:Choice>
    <mc:Fallback>
      <p:transition advTm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3"/>
          </p:nvPr>
        </p:nvSpPr>
        <p:spPr/>
        <p:txBody>
          <a:bodyPr/>
          <a:p>
            <a:r>
              <a:rPr lang="zh-CN" altLang="en-US"/>
              <a:t>均线的背后核心就是趋势，主力大资金的参与会做好各种各样的形态，无论形态做成如何？最终是要形成上涨趋势才能获利。而均线就是主力在交易过程中制订交易的重要标准之一，唯有让你看的懂你才跟得上。而主力形成上涨趋势，均线自然也走好构成。</a:t>
            </a:r>
            <a:endParaRPr lang="zh-CN" altLang="en-US"/>
          </a:p>
          <a:p>
            <a:r>
              <a:rPr lang="zh-CN" altLang="en-US"/>
              <a:t>均线是其表象，重点是我们如何通过观察均线量价的关系思考主力背后的做盘逻辑？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3"/>
          </p:nvPr>
        </p:nvSpPr>
        <p:spPr/>
        <p:txBody>
          <a:bodyPr/>
          <a:p>
            <a:r>
              <a:rPr lang="zh-CN" altLang="en-US"/>
              <a:t>在龙泽交易天机的均线系统中有四根重要均线：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      5</a:t>
            </a:r>
            <a:r>
              <a:rPr lang="zh-CN" altLang="en-US"/>
              <a:t>日均价线</a:t>
            </a:r>
            <a:r>
              <a:rPr lang="en-US" altLang="zh-CN"/>
              <a:t>——</a:t>
            </a:r>
            <a:r>
              <a:rPr lang="zh-CN" altLang="en-US"/>
              <a:t>攻击线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     10</a:t>
            </a:r>
            <a:r>
              <a:rPr lang="zh-CN" altLang="en-US"/>
              <a:t>日均价线</a:t>
            </a:r>
            <a:r>
              <a:rPr lang="en-US" altLang="zh-CN"/>
              <a:t>——</a:t>
            </a:r>
            <a:r>
              <a:rPr lang="zh-CN" altLang="en-US"/>
              <a:t>操盘线                短期趋势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     30</a:t>
            </a:r>
            <a:r>
              <a:rPr lang="zh-CN" altLang="en-US"/>
              <a:t>日均价线</a:t>
            </a:r>
            <a:r>
              <a:rPr lang="en-US" altLang="zh-CN"/>
              <a:t>——</a:t>
            </a:r>
            <a:r>
              <a:rPr lang="zh-CN" altLang="en-US"/>
              <a:t>生命线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     60</a:t>
            </a:r>
            <a:r>
              <a:rPr lang="zh-CN" altLang="en-US"/>
              <a:t>日均价线</a:t>
            </a:r>
            <a:r>
              <a:rPr lang="en-US" altLang="zh-CN"/>
              <a:t>——</a:t>
            </a:r>
            <a:r>
              <a:rPr lang="zh-CN" altLang="en-US"/>
              <a:t>决策线               中期趋势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3"/>
          </p:nvPr>
        </p:nvSpPr>
        <p:spPr/>
        <p:txBody>
          <a:bodyPr/>
          <a:p>
            <a:r>
              <a:rPr lang="zh-CN" altLang="en-US"/>
              <a:t>一、攻击线</a:t>
            </a:r>
            <a:endParaRPr lang="zh-CN" altLang="en-US"/>
          </a:p>
          <a:p>
            <a:r>
              <a:rPr lang="zh-CN" altLang="en-US"/>
              <a:t>攻击线是系统中周期最短的线，变化速度最快。当股价发生趋势性转折时，其会最先发生变化。</a:t>
            </a:r>
            <a:endParaRPr lang="zh-CN" altLang="en-US"/>
          </a:p>
          <a:p>
            <a:r>
              <a:rPr lang="zh-CN" altLang="en-US"/>
              <a:t>二、操盘线</a:t>
            </a:r>
            <a:endParaRPr lang="zh-CN" altLang="en-US"/>
          </a:p>
          <a:p>
            <a:r>
              <a:rPr lang="zh-CN" altLang="en-US"/>
              <a:t>上升趋势的牵引要求股价一定要在攻击线之上，如果股价没有站在操盘线上，趋势线不强，利润空间不大，就要谨慎进场。</a:t>
            </a:r>
            <a:endParaRPr lang="zh-CN" altLang="en-US"/>
          </a:p>
          <a:p>
            <a:endParaRPr lang="zh-CN" altLang="en-US"/>
          </a:p>
          <a:p>
            <a:pPr marL="0" indent="0">
              <a:buNone/>
            </a:pPr>
            <a:r>
              <a:rPr lang="zh-CN" altLang="en-US"/>
              <a:t> 我们重点研究的是：</a:t>
            </a:r>
            <a:r>
              <a:rPr lang="en-US" altLang="zh-CN"/>
              <a:t>K</a:t>
            </a:r>
            <a:r>
              <a:rPr lang="zh-CN" altLang="en-US"/>
              <a:t>线与攻击线、操盘线的位置和角度、力度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3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605" y="518795"/>
            <a:ext cx="9096375" cy="419227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9080" y="1482090"/>
            <a:ext cx="1153160" cy="25844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120" y="2082165"/>
            <a:ext cx="1513205" cy="20129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2240" y="1646555"/>
            <a:ext cx="2071370" cy="34226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1675" y="1052830"/>
            <a:ext cx="2364105" cy="35306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35905" y="2663190"/>
            <a:ext cx="3096895" cy="22161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3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510" y="504190"/>
            <a:ext cx="9154795" cy="421703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8080" y="1961515"/>
            <a:ext cx="1552575" cy="23876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1675" y="1430020"/>
            <a:ext cx="1257935" cy="3581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8645" y="1292225"/>
            <a:ext cx="1256665" cy="32956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75780" y="1029335"/>
            <a:ext cx="1665605" cy="32575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51905" y="2400300"/>
            <a:ext cx="1815465" cy="16065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79670" y="3094990"/>
            <a:ext cx="947420" cy="38989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35675" y="3266440"/>
            <a:ext cx="382270" cy="19113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7245" y="3178175"/>
            <a:ext cx="382270" cy="19113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均线与主力短期操盘的关系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3"/>
          </p:nvPr>
        </p:nvSpPr>
        <p:spPr/>
        <p:txBody>
          <a:bodyPr/>
          <a:p>
            <a:r>
              <a:rPr lang="zh-CN" altLang="en-US"/>
              <a:t>要点总结：</a:t>
            </a:r>
            <a:endParaRPr lang="zh-CN" altLang="en-US"/>
          </a:p>
          <a:p>
            <a:r>
              <a:rPr lang="en-US" altLang="zh-CN"/>
              <a:t>1</a:t>
            </a:r>
            <a:r>
              <a:rPr lang="zh-CN" altLang="en-US"/>
              <a:t>、底部经过盘整做底，在突破底部时要求放倍量阳线带动</a:t>
            </a:r>
            <a:r>
              <a:rPr lang="en-US" altLang="zh-CN"/>
              <a:t>5</a:t>
            </a:r>
            <a:r>
              <a:rPr lang="zh-CN" altLang="en-US"/>
              <a:t>天线和</a:t>
            </a:r>
            <a:r>
              <a:rPr lang="en-US" altLang="zh-CN"/>
              <a:t>10</a:t>
            </a:r>
            <a:r>
              <a:rPr lang="zh-CN" altLang="en-US"/>
              <a:t>天线金叉向上才有效，若带动</a:t>
            </a:r>
            <a:r>
              <a:rPr lang="en-US" altLang="zh-CN"/>
              <a:t>5</a:t>
            </a:r>
            <a:r>
              <a:rPr lang="zh-CN" altLang="en-US"/>
              <a:t>天线和</a:t>
            </a:r>
            <a:r>
              <a:rPr lang="en-US" altLang="zh-CN"/>
              <a:t>10</a:t>
            </a:r>
            <a:r>
              <a:rPr lang="zh-CN" altLang="en-US"/>
              <a:t>天线金叉没有放倍量要谨防假突破。</a:t>
            </a:r>
            <a:endParaRPr lang="zh-CN" altLang="en-US"/>
          </a:p>
          <a:p>
            <a:r>
              <a:rPr lang="en-US" altLang="zh-CN"/>
              <a:t>2</a:t>
            </a:r>
            <a:r>
              <a:rPr lang="zh-CN" altLang="en-US"/>
              <a:t>、突破底部后，要求股价沿着</a:t>
            </a:r>
            <a:r>
              <a:rPr lang="en-US" altLang="zh-CN"/>
              <a:t>5</a:t>
            </a:r>
            <a:r>
              <a:rPr lang="zh-CN" altLang="en-US"/>
              <a:t>天线运行，若再次出现一根在</a:t>
            </a:r>
            <a:r>
              <a:rPr lang="en-US" altLang="zh-CN"/>
              <a:t>5</a:t>
            </a:r>
            <a:r>
              <a:rPr lang="zh-CN" altLang="en-US"/>
              <a:t>天线和</a:t>
            </a:r>
            <a:r>
              <a:rPr lang="en-US" altLang="zh-CN"/>
              <a:t>10</a:t>
            </a:r>
            <a:r>
              <a:rPr lang="zh-CN" altLang="en-US"/>
              <a:t>天线上方的倍量阳线，此阳线的量大于带动</a:t>
            </a:r>
            <a:r>
              <a:rPr lang="en-US" altLang="zh-CN"/>
              <a:t>5</a:t>
            </a:r>
            <a:r>
              <a:rPr lang="zh-CN" altLang="en-US"/>
              <a:t>天和</a:t>
            </a:r>
            <a:r>
              <a:rPr lang="en-US" altLang="zh-CN"/>
              <a:t>10</a:t>
            </a:r>
            <a:r>
              <a:rPr lang="zh-CN" altLang="en-US"/>
              <a:t>天均线金叉</a:t>
            </a:r>
            <a:r>
              <a:rPr lang="en-US" altLang="zh-CN"/>
              <a:t>K</a:t>
            </a:r>
            <a:r>
              <a:rPr lang="zh-CN" altLang="en-US"/>
              <a:t>线的量，后量超前量。则进入加速上涨。</a:t>
            </a:r>
            <a:endParaRPr lang="zh-CN" altLang="en-US"/>
          </a:p>
          <a:p>
            <a:r>
              <a:rPr lang="en-US" altLang="zh-CN"/>
              <a:t>3</a:t>
            </a:r>
            <a:r>
              <a:rPr lang="zh-CN" altLang="en-US"/>
              <a:t>、上涨高位，一旦跌破</a:t>
            </a:r>
            <a:r>
              <a:rPr lang="en-US" altLang="zh-CN"/>
              <a:t>10</a:t>
            </a:r>
            <a:r>
              <a:rPr lang="zh-CN" altLang="en-US"/>
              <a:t>天操盘线，卖出。</a:t>
            </a:r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图片 13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281"/>
          <a:stretch>
            <a:fillRect/>
          </a:stretch>
        </p:blipFill>
        <p:spPr bwMode="auto">
          <a:xfrm>
            <a:off x="-635" y="-20955"/>
            <a:ext cx="9145270" cy="4582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" name="Rectangle 13"/>
          <p:cNvSpPr txBox="1">
            <a:spLocks noChangeArrowheads="1"/>
          </p:cNvSpPr>
          <p:nvPr/>
        </p:nvSpPr>
        <p:spPr bwMode="auto">
          <a:xfrm>
            <a:off x="1752634" y="2071876"/>
            <a:ext cx="5782242" cy="52369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91419" tIns="45709" rIns="91419" bIns="45709" anchor="ctr"/>
          <a:lstStyle>
            <a:lvl1pPr marL="342900" indent="-3429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ts val="4200"/>
              </a:lnSpc>
              <a:spcBef>
                <a:spcPct val="20000"/>
              </a:spcBef>
            </a:pPr>
            <a:r>
              <a:rPr lang="zh-CN" altLang="en-US" sz="3600" b="1" i="0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感谢您的观赏</a:t>
            </a:r>
            <a:endParaRPr lang="zh-CN" altLang="en-US" sz="3600" b="1" i="0" dirty="0">
              <a:solidFill>
                <a:schemeClr val="accent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cxnSp>
        <p:nvCxnSpPr>
          <p:cNvPr id="92" name="直接连接符 91"/>
          <p:cNvCxnSpPr/>
          <p:nvPr/>
        </p:nvCxnSpPr>
        <p:spPr bwMode="auto">
          <a:xfrm>
            <a:off x="2679900" y="1330821"/>
            <a:ext cx="3927710" cy="0"/>
          </a:xfrm>
          <a:prstGeom prst="line">
            <a:avLst/>
          </a:prstGeom>
          <a:ln w="28575"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3136352" y="1192144"/>
            <a:ext cx="2919095" cy="2870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p>
            <a:r>
              <a:rPr lang="zh-CN" altLang="en-US" sz="1200" b="0" dirty="0" smtClean="0">
                <a:solidFill>
                  <a:schemeClr val="bg1"/>
                </a:solidFill>
                <a:cs typeface="+mn-ea"/>
                <a:sym typeface="+mn-lt"/>
              </a:rPr>
              <a:t>资本逻辑  投资智慧  趋势为王  共赢财富 </a:t>
            </a:r>
            <a:endParaRPr lang="zh-CN" altLang="en-US" sz="1200" b="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9" advTm="0"/>
    </mc:Choice>
    <mc:Fallback>
      <p:transition advTm="0"/>
    </mc:Fallback>
  </mc:AlternateContent>
  <p:timing>
    <p:tnLst>
      <p:par>
        <p:cTn id="1" dur="indefinite" restart="never" nodeType="tmRoot"/>
      </p:par>
    </p:tnLst>
    <p:bldLst>
      <p:bldP spid="91" grpId="0" bldLvl="0" autoUpdateAnimBg="0"/>
      <p:bldP spid="91" grpId="1" bldLvl="0" autoUpdateAnimBg="0"/>
      <p:bldP spid="91" grpId="2" bldLvl="0" autoUpdateAnimBg="0"/>
      <p:bldP spid="91" grpId="3" bldLvl="0" autoUpdateAnimBg="0"/>
    </p:bldLst>
  </p:timing>
</p:sld>
</file>

<file path=ppt/theme/theme1.xml><?xml version="1.0" encoding="utf-8"?>
<a:theme xmlns:a="http://schemas.openxmlformats.org/drawingml/2006/main" name="Office 主题​​">
  <a:themeElements>
    <a:clrScheme name="自定义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CA0915"/>
      </a:accent1>
      <a:accent2>
        <a:srgbClr val="FF8421"/>
      </a:accent2>
      <a:accent3>
        <a:srgbClr val="FFC000"/>
      </a:accent3>
      <a:accent4>
        <a:srgbClr val="0070C0"/>
      </a:accent4>
      <a:accent5>
        <a:srgbClr val="0F5666"/>
      </a:accent5>
      <a:accent6>
        <a:srgbClr val="542378"/>
      </a:accent6>
      <a:hlink>
        <a:srgbClr val="FF8119"/>
      </a:hlink>
      <a:folHlink>
        <a:srgbClr val="44B9E8"/>
      </a:folHlink>
    </a:clrScheme>
    <a:fontScheme name="Temp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682</Words>
  <Application>WPS 演示</Application>
  <PresentationFormat>全屏显示(16:9)</PresentationFormat>
  <Paragraphs>39</Paragraphs>
  <Slides>9</Slides>
  <Notes>52</Notes>
  <HiddenSlides>0</HiddenSlides>
  <MMClips>1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Arial</vt:lpstr>
      <vt:lpstr>宋体</vt:lpstr>
      <vt:lpstr>Wingdings</vt:lpstr>
      <vt:lpstr>微软雅黑</vt:lpstr>
      <vt:lpstr>楷体</vt:lpstr>
      <vt:lpstr>Wingdings</vt:lpstr>
      <vt:lpstr>Calibri</vt:lpstr>
      <vt:lpstr>Impact</vt:lpstr>
      <vt:lpstr>Arial Unicode MS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均线与主力短期操盘的关系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airxi2001</dc:creator>
  <cp:lastModifiedBy>大概来自魔仙堡</cp:lastModifiedBy>
  <cp:revision>430</cp:revision>
  <dcterms:created xsi:type="dcterms:W3CDTF">2015-12-07T12:33:00Z</dcterms:created>
  <dcterms:modified xsi:type="dcterms:W3CDTF">2019-02-25T06:38:51Z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2052-11.1.0.8214</vt:lpwstr>
  </property>
</Properties>
</file>